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5" r:id="rId6"/>
    <p:sldId id="272" r:id="rId7"/>
    <p:sldId id="278" r:id="rId8"/>
    <p:sldId id="274" r:id="rId9"/>
    <p:sldId id="279" r:id="rId10"/>
    <p:sldId id="280" r:id="rId11"/>
    <p:sldId id="258" r:id="rId12"/>
    <p:sldId id="283" r:id="rId13"/>
    <p:sldId id="282" r:id="rId14"/>
    <p:sldId id="291" r:id="rId15"/>
    <p:sldId id="288" r:id="rId16"/>
    <p:sldId id="289" r:id="rId17"/>
    <p:sldId id="273" r:id="rId18"/>
    <p:sldId id="284" r:id="rId19"/>
    <p:sldId id="281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1545C-2EE8-E40C-DFA1-A17D5200073F}" v="76" dt="2023-05-30T07:31:27.081"/>
    <p1510:client id="{0F8DFF52-EC53-48EA-AF1E-FFC195433F85}" v="2158" dt="2023-05-29T12:01:39.776"/>
    <p1510:client id="{872697F4-CE45-8721-A3C6-9AA5C1F286C3}" v="2" dt="2023-05-30T00:54:28.164"/>
    <p1510:client id="{CD2BF5C4-5769-36A4-5083-8664E27516EF}" v="13" dt="2023-05-31T06:41:35.216"/>
    <p1510:client id="{CEACA510-85A7-17E6-7BDC-0D7A919C2579}" v="155" dt="2023-05-29T12:17:04.502"/>
    <p1510:client id="{D8D7D238-F655-85DD-1E39-80A8E8CC4B46}" v="611" dt="2023-05-30T07:18:41.4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iyp.iijlab.net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yp.iijlab.net" TargetMode="External"/><Relationship Id="rId2" Type="http://schemas.openxmlformats.org/officeDocument/2006/relationships/hyperlink" Target="http://ihr.liv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github.com/InternetHealthRepo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hr_alerts/status/1501446740498841604" TargetMode="External"/><Relationship Id="rId2" Type="http://schemas.openxmlformats.org/officeDocument/2006/relationships/hyperlink" Target="https://ihr.iijlab.net/ihr/en-us/covid19?country=Franc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witter.com/ihr_alerts/status/1643226028381446144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hr.iijlab.net" TargetMode="External"/><Relationship Id="rId2" Type="http://schemas.openxmlformats.org/officeDocument/2006/relationships/hyperlink" Target="https://github.com/InternetHealthReport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hr.iijlab.net/ihr/en-us/networks/AS2501?af=4&amp;last=3&amp;date=2023-02-15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etblocks/status/1662213522263011330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ihr_alerts/status/1545789981603823616" TargetMode="External"/><Relationship Id="rId5" Type="http://schemas.openxmlformats.org/officeDocument/2006/relationships/hyperlink" Target="https://pulse.internetsociety.org/blog/italys-internet-outage-a-perfect-storm" TargetMode="External"/><Relationship Id="rId4" Type="http://schemas.openxmlformats.org/officeDocument/2006/relationships/hyperlink" Target="https://ihr.iijlab.net/ihr/en-us/countries/J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>
                <a:solidFill>
                  <a:srgbClr val="1D1C1D"/>
                </a:solidFill>
              </a:rPr>
              <a:t>A glance at Internet topology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5000" y="5586890"/>
            <a:ext cx="4582811" cy="650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Romain </a:t>
            </a:r>
            <a:r>
              <a:rPr lang="en-US" sz="1800" err="1"/>
              <a:t>Fontugne</a:t>
            </a:r>
            <a:br>
              <a:rPr lang="en-US" sz="1800"/>
            </a:br>
            <a:r>
              <a:rPr lang="en-US" sz="1800"/>
              <a:t>IIJ Research Laboratory</a:t>
            </a: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7215BBB1-F4BC-6797-D70B-9BAEF2EE5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8466" y="5621796"/>
            <a:ext cx="205300" cy="211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4F04FC-4CA1-DF7D-614F-2DBB6381A066}"/>
              </a:ext>
            </a:extLst>
          </p:cNvPr>
          <p:cNvSpPr txBox="1"/>
          <p:nvPr/>
        </p:nvSpPr>
        <p:spPr>
          <a:xfrm>
            <a:off x="328730" y="6317673"/>
            <a:ext cx="59297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latin typeface="Arial"/>
                <a:cs typeface="Arial"/>
              </a:rPr>
              <a:t>TechTrend</a:t>
            </a:r>
            <a:r>
              <a:rPr lang="en-US" sz="1200">
                <a:latin typeface="Arial"/>
                <a:cs typeface="Arial"/>
              </a:rPr>
              <a:t> Talk Series vol.2</a:t>
            </a:r>
            <a:endParaRPr lang="en-US" sz="1200">
              <a:latin typeface="Tenorite"/>
              <a:cs typeface="Arial"/>
            </a:endParaRPr>
          </a:p>
          <a:p>
            <a:r>
              <a:rPr lang="en-US" sz="1200">
                <a:latin typeface="Arial"/>
                <a:cs typeface="Arial"/>
              </a:rPr>
              <a:t>2023-05-30</a:t>
            </a:r>
            <a:endParaRPr lang="en-US" sz="1200">
              <a:latin typeface="Tenorit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345945"/>
            <a:ext cx="5111750" cy="1204912"/>
          </a:xfrm>
        </p:spPr>
        <p:txBody>
          <a:bodyPr/>
          <a:lstStyle/>
          <a:p>
            <a:r>
              <a:rPr lang="en-US"/>
              <a:t>Internet yellow pages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095419"/>
            <a:ext cx="5601107" cy="4370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• Knowledge graph for networking data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16 data sources: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   APNIC, BGPKIT, </a:t>
            </a:r>
            <a:r>
              <a:rPr lang="en-US" sz="1600" err="1">
                <a:ea typeface="+mn-lt"/>
                <a:cs typeface="+mn-lt"/>
              </a:rPr>
              <a:t>Bgp.tools</a:t>
            </a:r>
            <a:r>
              <a:rPr lang="en-US" sz="1600">
                <a:ea typeface="+mn-lt"/>
                <a:cs typeface="+mn-lt"/>
              </a:rPr>
              <a:t>, CAIDA, Citizen Lab, 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    Cloudflare, IHR, </a:t>
            </a:r>
            <a:r>
              <a:rPr lang="en-US" sz="1600" err="1">
                <a:ea typeface="+mn-lt"/>
                <a:cs typeface="+mn-lt"/>
              </a:rPr>
              <a:t>InetIntel</a:t>
            </a:r>
            <a:r>
              <a:rPr lang="en-US" sz="1600">
                <a:ea typeface="+mn-lt"/>
                <a:cs typeface="+mn-lt"/>
              </a:rPr>
              <a:t>, MANRS, NRO,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    </a:t>
            </a:r>
            <a:r>
              <a:rPr lang="en-US" sz="1600" err="1">
                <a:ea typeface="+mn-lt"/>
                <a:cs typeface="+mn-lt"/>
              </a:rPr>
              <a:t>OpenINTEL</a:t>
            </a:r>
            <a:r>
              <a:rPr lang="en-US" sz="1600">
                <a:ea typeface="+mn-lt"/>
                <a:cs typeface="+mn-lt"/>
              </a:rPr>
              <a:t>, PCH, </a:t>
            </a:r>
            <a:r>
              <a:rPr lang="en-US" sz="1600" err="1">
                <a:ea typeface="+mn-lt"/>
                <a:cs typeface="+mn-lt"/>
              </a:rPr>
              <a:t>PeeringDB</a:t>
            </a:r>
            <a:r>
              <a:rPr lang="en-US" sz="1600">
                <a:ea typeface="+mn-lt"/>
                <a:cs typeface="+mn-lt"/>
              </a:rPr>
              <a:t>, RIPE NCC,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    Stanford, </a:t>
            </a:r>
            <a:r>
              <a:rPr lang="en-US" sz="1600" err="1">
                <a:ea typeface="+mn-lt"/>
                <a:cs typeface="+mn-lt"/>
              </a:rPr>
              <a:t>Tranco</a:t>
            </a:r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• Add semantics to the data</a:t>
            </a:r>
          </a:p>
          <a:p>
            <a:r>
              <a:rPr lang="en-US" sz="1600">
                <a:ea typeface="+mn-lt"/>
                <a:cs typeface="+mn-lt"/>
              </a:rPr>
              <a:t>• About 4M nodes, 20M links</a:t>
            </a:r>
          </a:p>
          <a:p>
            <a:r>
              <a:rPr lang="en-US" sz="1600">
                <a:ea typeface="+mn-lt"/>
                <a:cs typeface="+mn-lt"/>
              </a:rPr>
              <a:t>• </a:t>
            </a:r>
            <a:r>
              <a:rPr lang="en-US" sz="1600">
                <a:ea typeface="+mn-lt"/>
                <a:cs typeface="+mn-lt"/>
                <a:hlinkClick r:id="rId2"/>
              </a:rPr>
              <a:t>http://iyp.iijlab.net</a:t>
            </a:r>
            <a:r>
              <a:rPr lang="en-US" sz="1600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2F01CAA-F732-9C7F-8800-DA821D9A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08" y="303375"/>
            <a:ext cx="4849445" cy="579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80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1E8B-927B-FDF5-A0F1-3C11BA64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IYP: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5BBD5-BD82-B43D-507A-1349A3196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Popular .</a:t>
            </a:r>
            <a:r>
              <a:rPr lang="en-US" err="1">
                <a:ea typeface="+mn-lt"/>
                <a:cs typeface="+mn-lt"/>
              </a:rPr>
              <a:t>jp</a:t>
            </a:r>
            <a:r>
              <a:rPr lang="en-US">
                <a:ea typeface="+mn-lt"/>
                <a:cs typeface="+mn-lt"/>
              </a:rPr>
              <a:t> domain names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And those not in RPKI</a:t>
            </a:r>
          </a:p>
          <a:p>
            <a:r>
              <a:rPr lang="en-US">
                <a:ea typeface="+mn-lt"/>
                <a:cs typeface="+mn-lt"/>
              </a:rPr>
              <a:t>Resiliency of top japanese networks (IXP &amp; facilities)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AFB1-5D1D-97E7-9AB6-311925D5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12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94B6-C544-F8A3-84DD-2EAC6065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6026E-FEE1-3E22-FCBF-51A6FE17B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250467"/>
            <a:ext cx="5781572" cy="35419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1600"/>
              <a:t>Internet </a:t>
            </a:r>
            <a:r>
              <a:rPr lang="en-US" sz="1600">
                <a:ea typeface="+mn-lt"/>
                <a:cs typeface="+mn-lt"/>
              </a:rPr>
              <a:t>needs better monitoring</a:t>
            </a:r>
          </a:p>
          <a:p>
            <a:pPr marL="285750" indent="-285750">
              <a:buChar char="•"/>
            </a:pPr>
            <a:r>
              <a:rPr lang="en-US" sz="1600">
                <a:ea typeface="+mn-lt"/>
                <a:cs typeface="+mn-lt"/>
              </a:rPr>
              <a:t>IHR: An observatory for the Internet </a:t>
            </a:r>
            <a:endParaRPr lang="en-US"/>
          </a:p>
          <a:p>
            <a:pPr marL="742950" lvl="1" indent="-285750">
              <a:buChar char="•"/>
            </a:pPr>
            <a:r>
              <a:rPr lang="en-US" sz="1600">
                <a:solidFill>
                  <a:schemeClr val="tx1"/>
                </a:solidFill>
              </a:rPr>
              <a:t>Understanding current Internet</a:t>
            </a:r>
          </a:p>
          <a:p>
            <a:pPr marL="742950" lvl="1" indent="-285750">
              <a:buChar char="•"/>
            </a:pPr>
            <a:r>
              <a:rPr lang="en-US" sz="1600">
                <a:solidFill>
                  <a:schemeClr val="tx1"/>
                </a:solidFill>
              </a:rPr>
              <a:t>Monitoring important changes</a:t>
            </a:r>
          </a:p>
          <a:p>
            <a:pPr marL="742950" lvl="1" indent="-285750">
              <a:buChar char="•"/>
            </a:pPr>
            <a:r>
              <a:rPr lang="en-US" sz="1600">
                <a:solidFill>
                  <a:schemeClr val="tx1"/>
                </a:solidFill>
              </a:rPr>
              <a:t>Still a lot of work to do on reporting and upper layers</a:t>
            </a:r>
          </a:p>
          <a:p>
            <a:pPr marL="285750" indent="-285750">
              <a:buChar char="•"/>
            </a:pPr>
            <a:endParaRPr lang="en-US" sz="1600"/>
          </a:p>
          <a:p>
            <a:pPr marL="285750" indent="-285750">
              <a:buChar char="•"/>
            </a:pPr>
            <a:r>
              <a:rPr lang="en-US" sz="1600"/>
              <a:t>References:</a:t>
            </a:r>
          </a:p>
          <a:p>
            <a:pPr marL="742950" lvl="1" indent="-285750">
              <a:buChar char="•"/>
            </a:pPr>
            <a:r>
              <a:rPr lang="en-US" sz="1400">
                <a:solidFill>
                  <a:schemeClr val="tx1"/>
                </a:solidFill>
              </a:rPr>
              <a:t>Website: </a:t>
            </a:r>
            <a:r>
              <a:rPr lang="en-US" sz="14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http://ihr.live</a:t>
            </a:r>
            <a:r>
              <a:rPr lang="en-US" sz="1400">
                <a:solidFill>
                  <a:schemeClr val="tx1"/>
                </a:solidFill>
              </a:rPr>
              <a:t>  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http://iyp.iijlab.net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 </a:t>
            </a:r>
          </a:p>
          <a:p>
            <a:pPr marL="742950" lvl="1" indent="-285750">
              <a:buChar char="•"/>
            </a:pPr>
            <a:r>
              <a:rPr lang="en-US" sz="1400" err="1">
                <a:solidFill>
                  <a:schemeClr val="tx1"/>
                </a:solidFill>
              </a:rPr>
              <a:t>Github</a:t>
            </a:r>
            <a:r>
              <a:rPr lang="en-US" sz="1400">
                <a:solidFill>
                  <a:schemeClr val="tx1"/>
                </a:solidFill>
              </a:rPr>
              <a:t>: 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https://github.com/InternetHealthReport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 sz="1400">
              <a:solidFill>
                <a:schemeClr val="tx1"/>
              </a:solidFill>
            </a:endParaRPr>
          </a:p>
          <a:p>
            <a:pPr marL="742950" lvl="1" indent="-285750">
              <a:buChar char="•"/>
            </a:pPr>
            <a:r>
              <a:rPr lang="en-US" sz="1400">
                <a:solidFill>
                  <a:schemeClr val="tx1"/>
                </a:solidFill>
              </a:rPr>
              <a:t>@ihr_alerts</a:t>
            </a:r>
          </a:p>
          <a:p>
            <a:pPr marL="742950" lvl="1" indent="-285750">
              <a:buChar char="•"/>
            </a:pPr>
            <a:r>
              <a:rPr lang="en-US" sz="1400">
                <a:solidFill>
                  <a:schemeClr val="tx1"/>
                </a:solidFill>
                <a:latin typeface="Tenorite"/>
                <a:cs typeface="Arial"/>
              </a:rPr>
              <a:t>romain@iij.ad.jp</a:t>
            </a:r>
          </a:p>
          <a:p>
            <a:pPr lvl="1"/>
            <a:endParaRPr lang="en-US" sz="1200">
              <a:solidFill>
                <a:srgbClr val="898989"/>
              </a:solidFill>
              <a:latin typeface="Tenorite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AE4BE-FED9-3824-57B4-86E1C04B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FD9DE3-B96D-4AD7-C01A-C65CB9A3D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1540" y="4961671"/>
            <a:ext cx="856735" cy="88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1245-9A86-70D3-AEBF-6817AD42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66126"/>
            <a:ext cx="8421688" cy="1325563"/>
          </a:xfrm>
        </p:spPr>
        <p:txBody>
          <a:bodyPr/>
          <a:lstStyle/>
          <a:p>
            <a:r>
              <a:rPr lang="en-US"/>
              <a:t>Internet?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4B18445-5D19-791E-E343-1CA83359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7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93275C4A-E93B-3B96-BBC7-EAEF2C993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2" y="1841982"/>
            <a:ext cx="3137738" cy="367301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7BEEA26-BF7A-79EF-86A2-8BC987D3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684" y="1452253"/>
            <a:ext cx="3427839" cy="2417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8606BE-AC24-1B49-9FC4-BC7469A9FE9A}"/>
              </a:ext>
            </a:extLst>
          </p:cNvPr>
          <p:cNvSpPr txBox="1"/>
          <p:nvPr/>
        </p:nvSpPr>
        <p:spPr>
          <a:xfrm>
            <a:off x="3366725" y="378060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https://jalerte.arcep.fr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25A67-E975-5FB0-BC34-0D04A9549463}"/>
              </a:ext>
            </a:extLst>
          </p:cNvPr>
          <p:cNvSpPr txBox="1"/>
          <p:nvPr/>
        </p:nvSpPr>
        <p:spPr>
          <a:xfrm>
            <a:off x="620430" y="551734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https://consumercomplaints.fcc.gov</a:t>
            </a:r>
          </a:p>
        </p:txBody>
      </p:sp>
      <p:pic>
        <p:nvPicPr>
          <p:cNvPr id="21" name="Picture 21" descr="Map&#10;&#10;Description automatically generated">
            <a:extLst>
              <a:ext uri="{FF2B5EF4-FFF2-40B4-BE49-F238E27FC236}">
                <a16:creationId xmlns:a16="http://schemas.microsoft.com/office/drawing/2014/main" id="{D6F997C5-9774-559B-C6D2-4B7CB39D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65" y="2982320"/>
            <a:ext cx="3095189" cy="32604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5E76C1-A8C4-C5C1-60D9-893FCCF9341E}"/>
              </a:ext>
            </a:extLst>
          </p:cNvPr>
          <p:cNvSpPr txBox="1"/>
          <p:nvPr/>
        </p:nvSpPr>
        <p:spPr>
          <a:xfrm>
            <a:off x="5188562" y="626000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https://cartefibre.arcep.fr</a:t>
            </a:r>
          </a:p>
        </p:txBody>
      </p:sp>
      <p:pic>
        <p:nvPicPr>
          <p:cNvPr id="23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AFEDE7-8A25-36D3-76FC-C30A771F6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715" y="952399"/>
            <a:ext cx="3188022" cy="26080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5B4034E-53FE-2A53-9F9C-295A336ADB7B}"/>
              </a:ext>
            </a:extLst>
          </p:cNvPr>
          <p:cNvSpPr txBox="1"/>
          <p:nvPr/>
        </p:nvSpPr>
        <p:spPr>
          <a:xfrm>
            <a:off x="8573715" y="354794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https://www.soumu.go.jp/menu_seisaku/ictseisaku/net_anzen/jiko/judai.html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AAA3E-1255-666E-B56F-8CA0B2766E3D}"/>
              </a:ext>
            </a:extLst>
          </p:cNvPr>
          <p:cNvSpPr txBox="1"/>
          <p:nvPr/>
        </p:nvSpPr>
        <p:spPr>
          <a:xfrm>
            <a:off x="9006972" y="4301299"/>
            <a:ext cx="260781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IODA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Cloudflare Radar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RIPE stats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NOGs</a:t>
            </a:r>
          </a:p>
          <a:p>
            <a:pPr marL="285750" indent="-285750">
              <a:buFont typeface="Calibri"/>
              <a:buChar char="-"/>
            </a:pPr>
            <a:r>
              <a:rPr lang="en-US" err="1"/>
              <a:t>Kentik</a:t>
            </a:r>
            <a:endParaRPr lang="en-US"/>
          </a:p>
          <a:p>
            <a:pPr marL="285750" indent="-285750">
              <a:buFont typeface="Calibri,Sans-Serif"/>
              <a:buChar char="-"/>
            </a:pPr>
            <a:r>
              <a:rPr lang="en-US" err="1">
                <a:latin typeface="Tenorite"/>
                <a:cs typeface="Arial"/>
              </a:rPr>
              <a:t>Downdetector</a:t>
            </a:r>
            <a:r>
              <a:rPr lang="en-US">
                <a:latin typeface="Tenorite"/>
                <a:cs typeface="Arial"/>
              </a:rPr>
              <a:t>?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latin typeface="Tenorite"/>
                <a:cs typeface="Arial"/>
              </a:rPr>
              <a:t>Twitter?</a:t>
            </a:r>
            <a:endParaRPr lang="en-US">
              <a:latin typeface="Tenorite"/>
            </a:endParaRPr>
          </a:p>
          <a:p>
            <a:pPr marL="285750" indent="-285750">
              <a:buFont typeface="Calibri"/>
              <a:buChar char="-"/>
            </a:pPr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51552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FC905-FD73-7D0B-AEB1-28007BCF2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58390"/>
            <a:ext cx="8421688" cy="1325563"/>
          </a:xfrm>
        </p:spPr>
        <p:txBody>
          <a:bodyPr/>
          <a:lstStyle/>
          <a:p>
            <a:r>
              <a:rPr lang="en-US"/>
              <a:t>MONITORING (REPORT)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6031E29-9C77-7220-B04A-85DC0F11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7" name="Picture 17" descr="Website&#10;&#10;Description automatically generated">
            <a:extLst>
              <a:ext uri="{FF2B5EF4-FFF2-40B4-BE49-F238E27FC236}">
                <a16:creationId xmlns:a16="http://schemas.microsoft.com/office/drawing/2014/main" id="{7AD8D468-1560-32B3-5148-5F7B2DDF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" y="1528680"/>
            <a:ext cx="4027382" cy="2930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672EAE-98AE-5A5D-7D3A-5B5C88081E8E}"/>
              </a:ext>
            </a:extLst>
          </p:cNvPr>
          <p:cNvSpPr txBox="1"/>
          <p:nvPr/>
        </p:nvSpPr>
        <p:spPr>
          <a:xfrm>
            <a:off x="24756" y="4461374"/>
            <a:ext cx="40544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https://www.oe.netl.doe.gov/OE417_annual_summary.aspx</a:t>
            </a:r>
          </a:p>
        </p:txBody>
      </p:sp>
      <p:pic>
        <p:nvPicPr>
          <p:cNvPr id="19" name="Picture 1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003B3A-88B1-303B-C26F-C1363E41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217" y="1192067"/>
            <a:ext cx="4178235" cy="41144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904896-68D6-9FBF-990B-6932ED0EEEED}"/>
              </a:ext>
            </a:extLst>
          </p:cNvPr>
          <p:cNvSpPr txBox="1"/>
          <p:nvPr/>
        </p:nvSpPr>
        <p:spPr>
          <a:xfrm>
            <a:off x="8105009" y="5349968"/>
            <a:ext cx="44412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https://www.michigan.gov/mdot/travel/commuters/potholes</a:t>
            </a:r>
          </a:p>
        </p:txBody>
      </p:sp>
      <p:pic>
        <p:nvPicPr>
          <p:cNvPr id="21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F408F3-5891-F3EA-9004-97ECB544A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817" y="2371984"/>
            <a:ext cx="4178235" cy="42569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468779-9145-77F9-FD06-942F57714A6D}"/>
              </a:ext>
            </a:extLst>
          </p:cNvPr>
          <p:cNvSpPr txBox="1"/>
          <p:nvPr/>
        </p:nvSpPr>
        <p:spPr>
          <a:xfrm>
            <a:off x="4101649" y="660425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https://aviation-safety.net/</a:t>
            </a:r>
          </a:p>
        </p:txBody>
      </p:sp>
    </p:spTree>
    <p:extLst>
      <p:ext uri="{BB962C8B-B14F-4D97-AF65-F5344CB8AC3E}">
        <p14:creationId xmlns:p14="http://schemas.microsoft.com/office/powerpoint/2010/main" val="4128637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/>
              <a:t>Network delays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9134490" cy="2508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Measure AS inter-dependencies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• RIPE Atlas (12k probes)</a:t>
            </a:r>
          </a:p>
          <a:p>
            <a:r>
              <a:rPr lang="en-US">
                <a:ea typeface="+mn-lt"/>
                <a:cs typeface="+mn-lt"/>
              </a:rPr>
              <a:t>• IHR monitors latency between Atlas probes and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  </a:t>
            </a:r>
            <a:r>
              <a:rPr lang="en-US" err="1">
                <a:ea typeface="+mn-lt"/>
                <a:cs typeface="+mn-lt"/>
              </a:rPr>
              <a:t>ASes</a:t>
            </a:r>
            <a:r>
              <a:rPr lang="en-US">
                <a:ea typeface="+mn-lt"/>
                <a:cs typeface="+mn-lt"/>
              </a:rPr>
              <a:t>/IXPs/cities/countries found in traceroutes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• Examples: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    • Impact of subsea cable cut: </a:t>
            </a:r>
            <a:r>
              <a:rPr lang="en-US">
                <a:ea typeface="+mn-lt"/>
                <a:cs typeface="+mn-lt"/>
                <a:hlinkClick r:id="" action="ppaction://noaction"/>
              </a:rPr>
              <a:t>https://twitter.com/DougMadory/status/1447659550975406094</a:t>
            </a:r>
            <a:endParaRPr lang="en-US">
              <a:hlinkClick r:id="" action="ppaction://noaction"/>
            </a:endParaRPr>
          </a:p>
          <a:p>
            <a:r>
              <a:rPr lang="en-US">
                <a:ea typeface="+mn-lt"/>
                <a:cs typeface="+mn-lt"/>
              </a:rPr>
              <a:t>    • Impact of COVID lockdowns: </a:t>
            </a:r>
            <a:r>
              <a:rPr lang="en-US">
                <a:ea typeface="+mn-lt"/>
                <a:cs typeface="+mn-lt"/>
                <a:hlinkClick r:id="rId2"/>
              </a:rPr>
              <a:t>https://ihr.iijlab.net/ihr/en-us/covid19?country=France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r>
              <a:rPr lang="en-US">
                <a:ea typeface="+mn-lt"/>
                <a:cs typeface="+mn-lt"/>
              </a:rPr>
              <a:t>    • War in Ukraine: </a:t>
            </a:r>
            <a:r>
              <a:rPr lang="en-US">
                <a:ea typeface="+mn-lt"/>
                <a:cs typeface="+mn-lt"/>
                <a:hlinkClick r:id="rId3"/>
              </a:rPr>
              <a:t>https://twitter.com/ihr_alerts/status/1501446740498841604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4" name="Picture 6" descr="Map&#10;&#10;Description automatically generated">
            <a:extLst>
              <a:ext uri="{FF2B5EF4-FFF2-40B4-BE49-F238E27FC236}">
                <a16:creationId xmlns:a16="http://schemas.microsoft.com/office/drawing/2014/main" id="{0B05E22B-12F4-F4C7-5CD0-38C7E5A4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573" y="1192024"/>
            <a:ext cx="5497230" cy="3058255"/>
          </a:xfrm>
          <a:prstGeom prst="rect">
            <a:avLst/>
          </a:prstGeom>
        </p:spPr>
      </p:pic>
      <p:pic>
        <p:nvPicPr>
          <p:cNvPr id="7" name="Picture 17" descr="A picture containing text, electronics, printer, projector&#10;&#10;Description automatically generated">
            <a:extLst>
              <a:ext uri="{FF2B5EF4-FFF2-40B4-BE49-F238E27FC236}">
                <a16:creationId xmlns:a16="http://schemas.microsoft.com/office/drawing/2014/main" id="{84548BC5-43D6-0ABD-197D-24B55DB54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1491" y="4606888"/>
            <a:ext cx="1981200" cy="11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99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13EC-D298-283D-9D89-DF405F9D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congestion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F9C8A0-20AA-1757-674B-0FFFDD71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7BA28DAA-7A35-F255-41B4-3F21E617F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6" y="1989898"/>
            <a:ext cx="11608702" cy="43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9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86035"/>
            <a:ext cx="8421688" cy="1325563"/>
          </a:xfrm>
        </p:spPr>
        <p:txBody>
          <a:bodyPr/>
          <a:lstStyle/>
          <a:p>
            <a:r>
              <a:rPr lang="en-US"/>
              <a:t>IHR Anomaly detectors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1500" y="3202418"/>
            <a:ext cx="2882475" cy="82391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OUTAGE DETECTION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1500" y="4260088"/>
            <a:ext cx="4162789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• Based on RIPE Atlas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• Detect synchronized Atlas disconnections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• Virgin Media outage: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  <a:hlinkClick r:id="rId2"/>
              </a:rPr>
              <a:t>https://twitter.com/ihr_alerts/status/1643226028381446144</a:t>
            </a:r>
            <a:r>
              <a:rPr lang="en-US">
                <a:ea typeface="+mn-lt"/>
                <a:cs typeface="+mn-lt"/>
              </a:rPr>
              <a:t>  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76665" y="3202418"/>
            <a:ext cx="2824455" cy="823912"/>
          </a:xfrm>
        </p:spPr>
        <p:txBody>
          <a:bodyPr/>
          <a:lstStyle/>
          <a:p>
            <a:r>
              <a:rPr lang="en-US"/>
              <a:t>GLOBAL REPORT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476665" y="4260088"/>
            <a:ext cx="282445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• Route, delay changes</a:t>
            </a:r>
            <a:r>
              <a:rPr lang="en-US"/>
              <a:t>​</a:t>
            </a:r>
          </a:p>
          <a:p>
            <a:r>
              <a:rPr lang="en-US">
                <a:ea typeface="+mn-lt"/>
                <a:cs typeface="+mn-lt"/>
              </a:rPr>
              <a:t>• Near real time analysis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Picture 11" descr="Diagram&#10;&#10;Description automatically generated">
            <a:extLst>
              <a:ext uri="{FF2B5EF4-FFF2-40B4-BE49-F238E27FC236}">
                <a16:creationId xmlns:a16="http://schemas.microsoft.com/office/drawing/2014/main" id="{DDF2FEC8-E927-4ACB-9FD1-85BDBE5C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01" y="1617418"/>
            <a:ext cx="2743200" cy="1928971"/>
          </a:xfrm>
          <a:prstGeom prst="rect">
            <a:avLst/>
          </a:prstGeom>
        </p:spPr>
      </p:pic>
      <p:pic>
        <p:nvPicPr>
          <p:cNvPr id="15" name="Picture 15" descr="Chart, table&#10;&#10;Description automatically generated">
            <a:extLst>
              <a:ext uri="{FF2B5EF4-FFF2-40B4-BE49-F238E27FC236}">
                <a16:creationId xmlns:a16="http://schemas.microsoft.com/office/drawing/2014/main" id="{D8A83C3F-29DA-D28F-002A-3BF0E3916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423" y="1952048"/>
            <a:ext cx="2743200" cy="29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4" name="Picture 44" descr="Diagram&#10;&#10;Description automatically generated">
            <a:extLst>
              <a:ext uri="{FF2B5EF4-FFF2-40B4-BE49-F238E27FC236}">
                <a16:creationId xmlns:a16="http://schemas.microsoft.com/office/drawing/2014/main" id="{55C5CFA9-688E-D313-CC8F-FF7FA37E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345" y="1158"/>
            <a:ext cx="6386874" cy="68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6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10A3-5F86-23D9-5BA5-9322E732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0735"/>
            <a:ext cx="8421688" cy="731095"/>
          </a:xfrm>
        </p:spPr>
        <p:txBody>
          <a:bodyPr/>
          <a:lstStyle/>
          <a:p>
            <a:r>
              <a:rPr lang="en-US"/>
              <a:t>Monitoring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37FA68-075E-1D1B-20D8-E38B42B5A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3</a:t>
            </a:fld>
            <a:endParaRPr lang="en-US"/>
          </a:p>
        </p:txBody>
      </p:sp>
      <p:pic>
        <p:nvPicPr>
          <p:cNvPr id="18" name="Picture 18" descr="Map&#10;&#10;Description automatically generated">
            <a:extLst>
              <a:ext uri="{FF2B5EF4-FFF2-40B4-BE49-F238E27FC236}">
                <a16:creationId xmlns:a16="http://schemas.microsoft.com/office/drawing/2014/main" id="{8F98C001-D8D2-2D81-2283-BB8F4E4A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318" y="666721"/>
            <a:ext cx="3981449" cy="3383014"/>
          </a:xfrm>
          <a:prstGeom prst="rect">
            <a:avLst/>
          </a:prstGeom>
        </p:spPr>
      </p:pic>
      <p:pic>
        <p:nvPicPr>
          <p:cNvPr id="19" name="Picture 19" descr="Map&#10;&#10;Description automatically generated">
            <a:extLst>
              <a:ext uri="{FF2B5EF4-FFF2-40B4-BE49-F238E27FC236}">
                <a16:creationId xmlns:a16="http://schemas.microsoft.com/office/drawing/2014/main" id="{7FF85662-BFDF-7CED-CF2B-4340FB43C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9" y="480464"/>
            <a:ext cx="4037354" cy="39349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8E6F06-7548-18B0-0AC3-2E715D97EBA2}"/>
              </a:ext>
            </a:extLst>
          </p:cNvPr>
          <p:cNvSpPr txBox="1"/>
          <p:nvPr/>
        </p:nvSpPr>
        <p:spPr>
          <a:xfrm>
            <a:off x="-83550" y="4418825"/>
            <a:ext cx="483579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https://remap.jrc.ec.europa.eu/Advanced.aspx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E79B92-417F-3D39-6457-B9F6D4A4EBC3}"/>
              </a:ext>
            </a:extLst>
          </p:cNvPr>
          <p:cNvSpPr txBox="1"/>
          <p:nvPr/>
        </p:nvSpPr>
        <p:spPr>
          <a:xfrm>
            <a:off x="3007000" y="653850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https://511in.org/event/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54185-BB76-BE12-FF0F-8372011F8EB4}"/>
              </a:ext>
            </a:extLst>
          </p:cNvPr>
          <p:cNvSpPr txBox="1"/>
          <p:nvPr/>
        </p:nvSpPr>
        <p:spPr>
          <a:xfrm>
            <a:off x="9849527" y="4074573"/>
            <a:ext cx="34084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https://www.flightradar24.com</a:t>
            </a:r>
          </a:p>
        </p:txBody>
      </p:sp>
      <p:pic>
        <p:nvPicPr>
          <p:cNvPr id="17" name="Picture 17" descr="Map&#10;&#10;Description automatically generated">
            <a:extLst>
              <a:ext uri="{FF2B5EF4-FFF2-40B4-BE49-F238E27FC236}">
                <a16:creationId xmlns:a16="http://schemas.microsoft.com/office/drawing/2014/main" id="{2D7752D3-D569-E1A8-4A16-1BF06CCC6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77" y="3461054"/>
            <a:ext cx="6879783" cy="3051019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83727ACE-09CF-F0C0-70C5-A68D37221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517" y="565544"/>
            <a:ext cx="3942286" cy="28607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DE6EEC2-19B3-0C19-60AC-DD9E1A8068D3}"/>
              </a:ext>
            </a:extLst>
          </p:cNvPr>
          <p:cNvSpPr txBox="1"/>
          <p:nvPr/>
        </p:nvSpPr>
        <p:spPr>
          <a:xfrm>
            <a:off x="5173091" y="57788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https://www.iso-ne.com/</a:t>
            </a:r>
          </a:p>
        </p:txBody>
      </p:sp>
    </p:spTree>
    <p:extLst>
      <p:ext uri="{BB962C8B-B14F-4D97-AF65-F5344CB8AC3E}">
        <p14:creationId xmlns:p14="http://schemas.microsoft.com/office/powerpoint/2010/main" val="189685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/>
              <a:t>Risk management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3" name="Picture 23" descr="Shape, arrow&#10;&#10;Description automatically generated">
            <a:extLst>
              <a:ext uri="{FF2B5EF4-FFF2-40B4-BE49-F238E27FC236}">
                <a16:creationId xmlns:a16="http://schemas.microsoft.com/office/drawing/2014/main" id="{54687137-E3EB-3240-8C8F-9DB6EE66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5" y="2623628"/>
            <a:ext cx="11040103" cy="29374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0CB777-B2CB-C3C9-A8B2-9E88CD5ED017}"/>
              </a:ext>
            </a:extLst>
          </p:cNvPr>
          <p:cNvSpPr txBox="1"/>
          <p:nvPr/>
        </p:nvSpPr>
        <p:spPr>
          <a:xfrm>
            <a:off x="5063237" y="22705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Evaluate and Plan</a:t>
            </a:r>
          </a:p>
        </p:txBody>
      </p:sp>
    </p:spTree>
    <p:extLst>
      <p:ext uri="{BB962C8B-B14F-4D97-AF65-F5344CB8AC3E}">
        <p14:creationId xmlns:p14="http://schemas.microsoft.com/office/powerpoint/2010/main" val="174290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1245-9A86-70D3-AEBF-6817AD42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0432"/>
            <a:ext cx="8421688" cy="1325563"/>
          </a:xfrm>
        </p:spPr>
        <p:txBody>
          <a:bodyPr/>
          <a:lstStyle/>
          <a:p>
            <a:r>
              <a:rPr lang="en-US"/>
              <a:t>Internet?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4B18445-5D19-791E-E343-1CA83359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1" name="Picture 21" descr="Map&#10;&#10;Description automatically generated">
            <a:extLst>
              <a:ext uri="{FF2B5EF4-FFF2-40B4-BE49-F238E27FC236}">
                <a16:creationId xmlns:a16="http://schemas.microsoft.com/office/drawing/2014/main" id="{D6F997C5-9774-559B-C6D2-4B7CB39D5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3" y="1122258"/>
            <a:ext cx="3095189" cy="32604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5E76C1-A8C4-C5C1-60D9-893FCCF9341E}"/>
              </a:ext>
            </a:extLst>
          </p:cNvPr>
          <p:cNvSpPr txBox="1"/>
          <p:nvPr/>
        </p:nvSpPr>
        <p:spPr>
          <a:xfrm>
            <a:off x="112470" y="439994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https://cartefibre.arcep.fr</a:t>
            </a:r>
          </a:p>
        </p:txBody>
      </p:sp>
      <p:pic>
        <p:nvPicPr>
          <p:cNvPr id="23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AFEDE7-8A25-36D3-76FC-C30A771F6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51" y="1235077"/>
            <a:ext cx="3188022" cy="26080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5B4034E-53FE-2A53-9F9C-295A336ADB7B}"/>
              </a:ext>
            </a:extLst>
          </p:cNvPr>
          <p:cNvSpPr txBox="1"/>
          <p:nvPr/>
        </p:nvSpPr>
        <p:spPr>
          <a:xfrm>
            <a:off x="3829651" y="383062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https://www.soumu.go.jp/menu_seisaku/ictseisaku/net_anzen/jiko/judai.html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9AAA3E-1255-666E-B56F-8CA0B2766E3D}"/>
              </a:ext>
            </a:extLst>
          </p:cNvPr>
          <p:cNvSpPr txBox="1"/>
          <p:nvPr/>
        </p:nvSpPr>
        <p:spPr>
          <a:xfrm>
            <a:off x="9871191" y="4542909"/>
            <a:ext cx="260781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RIPE stats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NOGs</a:t>
            </a:r>
          </a:p>
          <a:p>
            <a:pPr marL="285750" indent="-285750">
              <a:buFont typeface="Calibri"/>
              <a:buChar char="-"/>
            </a:pPr>
            <a:r>
              <a:rPr lang="en-US" err="1"/>
              <a:t>Kentik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Tenorite"/>
                <a:cs typeface="Arial"/>
              </a:rPr>
              <a:t>NetBlocks</a:t>
            </a:r>
          </a:p>
          <a:p>
            <a:pPr marL="285750" indent="-285750">
              <a:buFont typeface="Calibri,Sans-Serif"/>
              <a:buChar char="-"/>
            </a:pPr>
            <a:r>
              <a:rPr lang="en-US" err="1">
                <a:latin typeface="Tenorite"/>
                <a:cs typeface="Arial"/>
              </a:rPr>
              <a:t>Downdetector</a:t>
            </a:r>
            <a:r>
              <a:rPr lang="en-US">
                <a:latin typeface="Tenorite"/>
                <a:cs typeface="Arial"/>
              </a:rPr>
              <a:t>?</a:t>
            </a:r>
          </a:p>
          <a:p>
            <a:pPr marL="285750" indent="-285750">
              <a:buFont typeface="Calibri,Sans-Serif"/>
              <a:buChar char="-"/>
            </a:pPr>
            <a:r>
              <a:rPr lang="en-US">
                <a:latin typeface="Tenorite"/>
                <a:cs typeface="Arial"/>
              </a:rPr>
              <a:t>Twitter?</a:t>
            </a:r>
            <a:endParaRPr lang="en-US">
              <a:latin typeface="Tenorite"/>
            </a:endParaRPr>
          </a:p>
          <a:p>
            <a:pPr marL="285750" indent="-285750">
              <a:buFont typeface="Calibri"/>
              <a:buChar char="-"/>
            </a:pPr>
            <a:r>
              <a:rPr lang="en-US"/>
              <a:t>...</a:t>
            </a: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65D70E-CABE-F810-0E6C-21A5901D9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631" y="1271046"/>
            <a:ext cx="4007004" cy="2386626"/>
          </a:xfrm>
          <a:prstGeom prst="rect">
            <a:avLst/>
          </a:prstGeom>
        </p:spPr>
      </p:pic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47A5D6A-70D3-323F-C694-7D651F574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244" y="4255772"/>
            <a:ext cx="2743200" cy="1823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DAA14-CC95-D1EB-073B-4FD34C9E3865}"/>
              </a:ext>
            </a:extLst>
          </p:cNvPr>
          <p:cNvSpPr txBox="1"/>
          <p:nvPr/>
        </p:nvSpPr>
        <p:spPr>
          <a:xfrm>
            <a:off x="2368660" y="6204848"/>
            <a:ext cx="271975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https://www.fcc.gov/general/measuring-broadband-america-open-methodology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871E-AFA7-FDEA-40E3-01047E8DACD2}"/>
              </a:ext>
            </a:extLst>
          </p:cNvPr>
          <p:cNvSpPr txBox="1"/>
          <p:nvPr/>
        </p:nvSpPr>
        <p:spPr>
          <a:xfrm>
            <a:off x="9264114" y="360721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https://ioda.live</a:t>
            </a:r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11A6BC-E1B1-0EC0-5558-CEC7A0698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351" y="4136041"/>
            <a:ext cx="2743200" cy="1633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7B03D7-DEE1-4AEE-7086-266C04952FB6}"/>
              </a:ext>
            </a:extLst>
          </p:cNvPr>
          <p:cNvSpPr txBox="1"/>
          <p:nvPr/>
        </p:nvSpPr>
        <p:spPr>
          <a:xfrm>
            <a:off x="6564351" y="588598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https://radar.cloudflare.com/</a:t>
            </a:r>
          </a:p>
        </p:txBody>
      </p:sp>
    </p:spTree>
    <p:extLst>
      <p:ext uri="{BB962C8B-B14F-4D97-AF65-F5344CB8AC3E}">
        <p14:creationId xmlns:p14="http://schemas.microsoft.com/office/powerpoint/2010/main" val="14781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/>
          <a:lstStyle/>
          <a:p>
            <a:r>
              <a:rPr lang="en-US" sz="2400"/>
              <a:t>Internet is global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ea typeface="+mn-lt"/>
                <a:cs typeface="+mn-lt"/>
              </a:rPr>
              <a:t>Virtual/Cyber-space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/>
              <a:t>Borders?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latin typeface="Tenorite"/>
                <a:cs typeface="Arial"/>
              </a:rPr>
              <a:t>Hard to breakdown into regions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latin typeface="Tenorite"/>
                <a:cs typeface="Arial"/>
              </a:rPr>
              <a:t>75k </a:t>
            </a:r>
            <a:r>
              <a:rPr lang="en-US" sz="1600" err="1">
                <a:latin typeface="Tenorite"/>
                <a:cs typeface="Arial"/>
              </a:rPr>
              <a:t>ASes</a:t>
            </a:r>
            <a:endParaRPr lang="en-US" sz="1600" err="1">
              <a:latin typeface="Tenorite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6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17848" y="2703444"/>
            <a:ext cx="2896671" cy="823912"/>
          </a:xfrm>
        </p:spPr>
        <p:txBody>
          <a:bodyPr/>
          <a:lstStyle/>
          <a:p>
            <a:r>
              <a:rPr lang="en-US" sz="2400"/>
              <a:t>Unpredictable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17848" y="3761114"/>
            <a:ext cx="2896671" cy="2408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/>
              <a:t>Constantly evolving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/>
              <a:t>Quick global changes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latin typeface="Tenorite"/>
                <a:cs typeface="Arial"/>
              </a:rPr>
              <a:t>Overlay networks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ea typeface="+mn-lt"/>
                <a:cs typeface="Arial"/>
              </a:rPr>
              <a:t>A lot of dependencies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ea typeface="+mn-lt"/>
                <a:cs typeface="+mn-lt"/>
              </a:rPr>
              <a:t>Hard to get 'insider' data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latin typeface="Tenorite"/>
                <a:cs typeface="Arial"/>
              </a:rPr>
              <a:t>Not well instrumented</a:t>
            </a:r>
          </a:p>
          <a:p>
            <a:pPr marL="285750" indent="-285750">
              <a:buFont typeface="Calibri,Sans-Serif" panose="020B0604020202020204" pitchFamily="34" charset="0"/>
              <a:buChar char="-"/>
            </a:pPr>
            <a:endParaRPr lang="en-US" sz="1600">
              <a:latin typeface="Tenorite"/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51528" y="2745992"/>
            <a:ext cx="2882475" cy="823912"/>
          </a:xfrm>
        </p:spPr>
        <p:txBody>
          <a:bodyPr/>
          <a:lstStyle/>
          <a:p>
            <a:r>
              <a:rPr lang="en-US" sz="2400"/>
              <a:t>Diverse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1528" y="3803662"/>
            <a:ext cx="2882475" cy="199786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/>
              <a:t>ISPs, CDNs, Cloud, enterprises, universities, etc...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latin typeface="Tenorite"/>
                <a:cs typeface="Arial"/>
              </a:rPr>
              <a:t>Infra / net. / web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ea typeface="+mn-lt"/>
                <a:cs typeface="+mn-lt"/>
              </a:rPr>
              <a:t>Obscure parts 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(Overlay, CGNAT, mobile)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sz="1600">
                <a:ea typeface="+mn-lt"/>
                <a:cs typeface="+mn-lt"/>
              </a:rPr>
              <a:t>What to measure?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7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13EC-D298-283D-9D89-DF405F9D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892345"/>
          </a:xfrm>
        </p:spPr>
        <p:txBody>
          <a:bodyPr/>
          <a:lstStyle/>
          <a:p>
            <a:r>
              <a:rPr lang="en-US"/>
              <a:t>Internet health report</a:t>
            </a:r>
            <a:br>
              <a:rPr lang="en-US"/>
            </a:br>
            <a:endParaRPr lang="en-US" sz="14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F9C8A0-20AA-1757-674B-0FFFDD71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C136C22-9438-FFD1-7E95-96E6C969E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127109"/>
            <a:ext cx="2882475" cy="823912"/>
          </a:xfrm>
        </p:spPr>
        <p:txBody>
          <a:bodyPr/>
          <a:lstStyle/>
          <a:p>
            <a:r>
              <a:rPr lang="en-US"/>
              <a:t>Intelligence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2A394CE-93AE-5759-C920-FE519CBC7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184779"/>
            <a:ext cx="3148198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Assessing the current topology, understanding role of resources, evaluating risks.</a:t>
            </a:r>
          </a:p>
          <a:p>
            <a:pPr marL="285750" indent="-285750">
              <a:buChar char="•"/>
            </a:pPr>
            <a:r>
              <a:rPr lang="en-US" sz="1600"/>
              <a:t>​Network dependency</a:t>
            </a:r>
          </a:p>
          <a:p>
            <a:pPr marL="285750" indent="-285750">
              <a:buChar char="•"/>
            </a:pPr>
            <a:r>
              <a:rPr lang="en-US" sz="1600"/>
              <a:t>Internet Yellow Pages</a:t>
            </a:r>
          </a:p>
          <a:p>
            <a:pPr marL="285750" indent="-285750">
              <a:buChar char="•"/>
            </a:pPr>
            <a:r>
              <a:rPr lang="en-US" sz="1600"/>
              <a:t>RPKI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AE01F89C-6508-37F4-F58A-6AA387CEE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127109"/>
            <a:ext cx="2896671" cy="823912"/>
          </a:xfrm>
        </p:spPr>
        <p:txBody>
          <a:bodyPr/>
          <a:lstStyle/>
          <a:p>
            <a:r>
              <a:rPr lang="en-US"/>
              <a:t>Reporting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ECB3CE1B-95B9-7681-D1E1-59BC0991E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184779"/>
            <a:ext cx="3162394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Detect substantial changes, document disruptive events.</a:t>
            </a:r>
          </a:p>
          <a:p>
            <a:pPr marL="285750" indent="-285750">
              <a:buChar char="•"/>
            </a:pPr>
            <a:r>
              <a:rPr lang="en-US" sz="1600"/>
              <a:t>Delay changes</a:t>
            </a:r>
          </a:p>
          <a:p>
            <a:pPr marL="285750" indent="-285750">
              <a:buChar char="•"/>
            </a:pPr>
            <a:r>
              <a:rPr lang="en-US" sz="1600"/>
              <a:t>Routing anomalies</a:t>
            </a:r>
          </a:p>
          <a:p>
            <a:pPr marL="285750" indent="-285750">
              <a:buChar char="•"/>
            </a:pPr>
            <a:r>
              <a:rPr lang="en-US" sz="1600"/>
              <a:t>Outages​​​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9C4512C0-2435-B894-60DD-CBD2795F506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127109"/>
            <a:ext cx="2882475" cy="823912"/>
          </a:xfrm>
        </p:spPr>
        <p:txBody>
          <a:bodyPr/>
          <a:lstStyle/>
          <a:p>
            <a:r>
              <a:rPr lang="en-US"/>
              <a:t>Collaboration</a:t>
            </a:r>
          </a:p>
        </p:txBody>
      </p: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6FBD546E-4A31-0263-EB64-FF1A80A8670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184779"/>
            <a:ext cx="399214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Open source &amp; data</a:t>
            </a:r>
          </a:p>
          <a:p>
            <a:r>
              <a:rPr lang="en-US" sz="1600">
                <a:ea typeface="+mn-lt"/>
                <a:cs typeface="+mn-lt"/>
                <a:hlinkClick r:id="rId2"/>
              </a:rPr>
              <a:t>https://github.com/InternetHealthReport</a:t>
            </a:r>
            <a:endParaRPr lang="en-US" sz="1600">
              <a:ea typeface="+mn-lt"/>
              <a:cs typeface="+mn-lt"/>
            </a:endParaRPr>
          </a:p>
          <a:p>
            <a:r>
              <a:rPr lang="en-US" sz="1600">
                <a:hlinkClick r:id="rId3"/>
              </a:rPr>
              <a:t>https://ihr.iijlab.net</a:t>
            </a:r>
            <a:endParaRPr lang="en-US" sz="1600"/>
          </a:p>
          <a:p>
            <a:endParaRPr lang="en-US" sz="1600"/>
          </a:p>
        </p:txBody>
      </p:sp>
      <p:pic>
        <p:nvPicPr>
          <p:cNvPr id="37" name="Graphic 5">
            <a:extLst>
              <a:ext uri="{FF2B5EF4-FFF2-40B4-BE49-F238E27FC236}">
                <a16:creationId xmlns:a16="http://schemas.microsoft.com/office/drawing/2014/main" id="{316111BF-8757-9AF6-34C9-26F3DBC81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6403" y="1022718"/>
            <a:ext cx="317473" cy="32763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AC7C9A-B48D-A6BB-CA94-736A271BA9B5}"/>
              </a:ext>
            </a:extLst>
          </p:cNvPr>
          <p:cNvSpPr txBox="1"/>
          <p:nvPr/>
        </p:nvSpPr>
        <p:spPr>
          <a:xfrm>
            <a:off x="3587203" y="1471395"/>
            <a:ext cx="45070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cap="all"/>
              <a:t>An observatory for the Internet</a:t>
            </a:r>
            <a:r>
              <a:rPr lang="en-US" sz="140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649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/>
              <a:t>Network Dependency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B55D41-7782-F8C9-D935-EEEB98592C88}"/>
              </a:ext>
            </a:extLst>
          </p:cNvPr>
          <p:cNvSpPr/>
          <p:nvPr/>
        </p:nvSpPr>
        <p:spPr>
          <a:xfrm>
            <a:off x="6560162" y="278498"/>
            <a:ext cx="5631837" cy="67226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08F74B-D5F4-5287-3A64-496F289EBA4B}"/>
              </a:ext>
            </a:extLst>
          </p:cNvPr>
          <p:cNvSpPr/>
          <p:nvPr/>
        </p:nvSpPr>
        <p:spPr>
          <a:xfrm>
            <a:off x="8552192" y="4564263"/>
            <a:ext cx="781340" cy="71171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UT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381599-3BA1-3B13-C749-CEB885F642BB}"/>
              </a:ext>
            </a:extLst>
          </p:cNvPr>
          <p:cNvSpPr/>
          <p:nvPr/>
        </p:nvSpPr>
        <p:spPr>
          <a:xfrm>
            <a:off x="8513511" y="2962902"/>
            <a:ext cx="781340" cy="7117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Sinet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F57599-7933-1636-DE6D-E58853FD89A7}"/>
              </a:ext>
            </a:extLst>
          </p:cNvPr>
          <p:cNvSpPr/>
          <p:nvPr/>
        </p:nvSpPr>
        <p:spPr>
          <a:xfrm>
            <a:off x="7654811" y="1624567"/>
            <a:ext cx="781340" cy="7117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IIJ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BBD088-DBA2-6E77-EDA5-7BBEFCD66906}"/>
              </a:ext>
            </a:extLst>
          </p:cNvPr>
          <p:cNvSpPr/>
          <p:nvPr/>
        </p:nvSpPr>
        <p:spPr>
          <a:xfrm>
            <a:off x="9840243" y="1767684"/>
            <a:ext cx="781340" cy="7117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HE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935E57A9-CA6C-DDAD-6128-02773331C3E3}"/>
              </a:ext>
            </a:extLst>
          </p:cNvPr>
          <p:cNvSpPr/>
          <p:nvPr/>
        </p:nvSpPr>
        <p:spPr>
          <a:xfrm>
            <a:off x="6475065" y="-1829573"/>
            <a:ext cx="5600893" cy="299771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775E94-1DEF-35D9-68E1-39104A3648F2}"/>
              </a:ext>
            </a:extLst>
          </p:cNvPr>
          <p:cNvCxnSpPr/>
          <p:nvPr/>
        </p:nvCxnSpPr>
        <p:spPr>
          <a:xfrm>
            <a:off x="8922749" y="3695119"/>
            <a:ext cx="13151" cy="867984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BD7A05-80CC-1898-D6E8-1310F0040FE6}"/>
              </a:ext>
            </a:extLst>
          </p:cNvPr>
          <p:cNvCxnSpPr/>
          <p:nvPr/>
        </p:nvCxnSpPr>
        <p:spPr>
          <a:xfrm>
            <a:off x="8222396" y="2286918"/>
            <a:ext cx="473446" cy="720999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8470BD-0347-BAEC-0198-654539ACC717}"/>
              </a:ext>
            </a:extLst>
          </p:cNvPr>
          <p:cNvCxnSpPr>
            <a:cxnSpLocks/>
          </p:cNvCxnSpPr>
          <p:nvPr/>
        </p:nvCxnSpPr>
        <p:spPr>
          <a:xfrm flipH="1">
            <a:off x="9241232" y="2410694"/>
            <a:ext cx="760452" cy="7016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4F2E3F-750B-0857-8A0B-7228429EB1EA}"/>
              </a:ext>
            </a:extLst>
          </p:cNvPr>
          <p:cNvCxnSpPr>
            <a:cxnSpLocks/>
          </p:cNvCxnSpPr>
          <p:nvPr/>
        </p:nvCxnSpPr>
        <p:spPr>
          <a:xfrm>
            <a:off x="7379168" y="793862"/>
            <a:ext cx="411558" cy="91053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C420AD-485D-9C0F-8AD4-B7FFA2BBD7C6}"/>
              </a:ext>
            </a:extLst>
          </p:cNvPr>
          <p:cNvCxnSpPr>
            <a:cxnSpLocks/>
          </p:cNvCxnSpPr>
          <p:nvPr/>
        </p:nvCxnSpPr>
        <p:spPr>
          <a:xfrm>
            <a:off x="7789177" y="960186"/>
            <a:ext cx="136930" cy="6823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43ED5F-9827-E2FC-E374-571E020EBA72}"/>
              </a:ext>
            </a:extLst>
          </p:cNvPr>
          <p:cNvCxnSpPr>
            <a:cxnSpLocks/>
          </p:cNvCxnSpPr>
          <p:nvPr/>
        </p:nvCxnSpPr>
        <p:spPr>
          <a:xfrm flipH="1">
            <a:off x="8132018" y="1014438"/>
            <a:ext cx="87415" cy="608827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C01EDE-E159-FEAA-2D8E-8AE75BAB24ED}"/>
              </a:ext>
            </a:extLst>
          </p:cNvPr>
          <p:cNvCxnSpPr>
            <a:cxnSpLocks/>
          </p:cNvCxnSpPr>
          <p:nvPr/>
        </p:nvCxnSpPr>
        <p:spPr>
          <a:xfrm flipH="1">
            <a:off x="10471262" y="747446"/>
            <a:ext cx="420066" cy="111166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8EFC7D-546C-1174-EFBF-EFD4371C7F6C}"/>
              </a:ext>
            </a:extLst>
          </p:cNvPr>
          <p:cNvCxnSpPr>
            <a:cxnSpLocks/>
          </p:cNvCxnSpPr>
          <p:nvPr/>
        </p:nvCxnSpPr>
        <p:spPr>
          <a:xfrm>
            <a:off x="9970740" y="998866"/>
            <a:ext cx="183344" cy="77128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9A4D19-181A-8241-22AD-E60A26242CCE}"/>
              </a:ext>
            </a:extLst>
          </p:cNvPr>
          <p:cNvCxnSpPr>
            <a:cxnSpLocks/>
          </p:cNvCxnSpPr>
          <p:nvPr/>
        </p:nvCxnSpPr>
        <p:spPr>
          <a:xfrm flipH="1" flipV="1">
            <a:off x="8453488" y="1996328"/>
            <a:ext cx="1393133" cy="73798"/>
          </a:xfrm>
          <a:prstGeom prst="straightConnector1">
            <a:avLst/>
          </a:prstGeom>
          <a:ln w="6350"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18F245-99D8-EB25-8FE0-BE07A120932A}"/>
              </a:ext>
            </a:extLst>
          </p:cNvPr>
          <p:cNvSpPr txBox="1"/>
          <p:nvPr/>
        </p:nvSpPr>
        <p:spPr>
          <a:xfrm>
            <a:off x="8425656" y="32543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Internet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CF6A5A-6053-F2A6-655D-85FFD55F92B7}"/>
              </a:ext>
            </a:extLst>
          </p:cNvPr>
          <p:cNvCxnSpPr>
            <a:cxnSpLocks/>
          </p:cNvCxnSpPr>
          <p:nvPr/>
        </p:nvCxnSpPr>
        <p:spPr>
          <a:xfrm flipH="1">
            <a:off x="8314581" y="966814"/>
            <a:ext cx="341414" cy="69613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6624026" cy="22133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Measure AS inter-dependencies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Using BGP data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Give a good idea of the 'topological location' of </a:t>
            </a:r>
            <a:r>
              <a:rPr lang="en-US" sz="1600" err="1">
                <a:ea typeface="+mn-lt"/>
                <a:cs typeface="+mn-lt"/>
              </a:rPr>
              <a:t>ASes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Customers of an AS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Example: </a:t>
            </a:r>
            <a:r>
              <a:rPr lang="en-US" sz="1600">
                <a:ea typeface="+mn-lt"/>
                <a:cs typeface="+mn-lt"/>
                <a:hlinkClick r:id="rId2"/>
              </a:rPr>
              <a:t>https://ihr.iijlab.net/ihr/en-us/networks/AS2501</a:t>
            </a:r>
            <a:r>
              <a:rPr lang="en-US" sz="1600">
                <a:ea typeface="+mn-lt"/>
                <a:cs typeface="+mn-lt"/>
              </a:rPr>
              <a:t> 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7FBF50F-D0D3-1436-FDF7-6372C6EE39EE}"/>
              </a:ext>
            </a:extLst>
          </p:cNvPr>
          <p:cNvSpPr/>
          <p:nvPr/>
        </p:nvSpPr>
        <p:spPr>
          <a:xfrm>
            <a:off x="6619875" y="-1190625"/>
            <a:ext cx="6048375" cy="8104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Timeline&#10;&#10;Description automatically generated">
            <a:extLst>
              <a:ext uri="{FF2B5EF4-FFF2-40B4-BE49-F238E27FC236}">
                <a16:creationId xmlns:a16="http://schemas.microsoft.com/office/drawing/2014/main" id="{90E1F87F-FE2F-0352-44AB-7BB7FAB5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550" y="1662417"/>
            <a:ext cx="7152863" cy="2382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01764"/>
            <a:ext cx="5111750" cy="1204912"/>
          </a:xfrm>
        </p:spPr>
        <p:txBody>
          <a:bodyPr/>
          <a:lstStyle/>
          <a:p>
            <a:r>
              <a:rPr lang="en-US"/>
              <a:t>Network Dependency</a:t>
            </a:r>
            <a:br>
              <a:rPr lang="en-US"/>
            </a:br>
            <a:r>
              <a:rPr lang="en-US"/>
              <a:t>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3390899"/>
            <a:ext cx="8449468" cy="32505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Same idea applied differently: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Regional bottleneck (e.g. Crimea)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    Outage last Saturday: </a:t>
            </a:r>
            <a:r>
              <a:rPr lang="en-US" sz="1600">
                <a:ea typeface="+mn-lt"/>
                <a:cs typeface="+mn-lt"/>
                <a:hlinkClick r:id="rId3"/>
              </a:rPr>
              <a:t>https://twitter.com/netblocks/status/1662213522263011330</a:t>
            </a:r>
            <a:r>
              <a:rPr lang="en-US" sz="1600">
                <a:ea typeface="+mn-lt"/>
                <a:cs typeface="+mn-lt"/>
              </a:rPr>
              <a:t> </a:t>
            </a:r>
            <a:br>
              <a:rPr lang="en-US" sz="1600">
                <a:ea typeface="+mn-lt"/>
                <a:cs typeface="+mn-lt"/>
              </a:rPr>
            </a:br>
            <a:endParaRPr lang="en-US" sz="1600"/>
          </a:p>
          <a:p>
            <a:r>
              <a:rPr lang="en-US" sz="1600">
                <a:ea typeface="+mn-lt"/>
                <a:cs typeface="+mn-lt"/>
              </a:rPr>
              <a:t>• Countries' network dependency / Resilience (ISOC Pulse)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    </a:t>
            </a:r>
            <a:r>
              <a:rPr lang="en-US" sz="1600">
                <a:ea typeface="+mn-lt"/>
                <a:cs typeface="+mn-lt"/>
                <a:hlinkClick r:id="rId4"/>
              </a:rPr>
              <a:t>https://ihr.iijlab.net/ihr/en-us/countries/JP</a:t>
            </a:r>
            <a:r>
              <a:rPr lang="en-US" sz="1600">
                <a:ea typeface="+mn-lt"/>
                <a:cs typeface="+mn-lt"/>
              </a:rPr>
              <a:t> </a:t>
            </a:r>
            <a:br>
              <a:rPr lang="en-US" sz="1600">
                <a:ea typeface="+mn-lt"/>
                <a:cs typeface="+mn-lt"/>
              </a:rPr>
            </a:br>
            <a:r>
              <a:rPr lang="en-US" sz="1600"/>
              <a:t>    </a:t>
            </a:r>
            <a:r>
              <a:rPr lang="en-US" sz="1600">
                <a:ea typeface="+mn-lt"/>
                <a:cs typeface="+mn-lt"/>
                <a:hlinkClick r:id="rId5"/>
              </a:rPr>
              <a:t>https://pulse.internetsociety.org/blog/italys-internet-outage-a-perfect-storm</a:t>
            </a:r>
            <a:r>
              <a:rPr lang="en-US" sz="1600">
                <a:ea typeface="+mn-lt"/>
                <a:cs typeface="+mn-lt"/>
              </a:rPr>
              <a:t> </a:t>
            </a:r>
            <a:br>
              <a:rPr lang="en-US" sz="1600">
                <a:ea typeface="+mn-lt"/>
                <a:cs typeface="+mn-lt"/>
              </a:rPr>
            </a:br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• 'Customer cone', BGP leak/hijacks, routing anomalies, AS ranking, outages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    Rogers outage: </a:t>
            </a:r>
            <a:r>
              <a:rPr lang="en-US" sz="1600">
                <a:ea typeface="+mn-lt"/>
                <a:cs typeface="+mn-lt"/>
                <a:hlinkClick r:id="rId6"/>
              </a:rPr>
              <a:t>https://twitter.com/ihr_alerts/status/1545789981603823616</a:t>
            </a:r>
            <a:r>
              <a:rPr lang="en-US" sz="1600">
                <a:ea typeface="+mn-lt"/>
                <a:cs typeface="+mn-lt"/>
              </a:rPr>
              <a:t> </a:t>
            </a:r>
            <a:endParaRPr lang="en-US" sz="16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F44A07-47A9-2F25-9F05-4B5300452FF9}"/>
              </a:ext>
            </a:extLst>
          </p:cNvPr>
          <p:cNvSpPr/>
          <p:nvPr/>
        </p:nvSpPr>
        <p:spPr>
          <a:xfrm>
            <a:off x="6306344" y="1357311"/>
            <a:ext cx="1258092" cy="3452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Crimea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D955C9-B1DF-E8D2-89D9-29C32F9A8A0F}"/>
              </a:ext>
            </a:extLst>
          </p:cNvPr>
          <p:cNvSpPr/>
          <p:nvPr/>
        </p:nvSpPr>
        <p:spPr>
          <a:xfrm>
            <a:off x="6056312" y="865187"/>
            <a:ext cx="384968" cy="345281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803627-9DE4-C80E-964D-9E2709CA769E}"/>
              </a:ext>
            </a:extLst>
          </p:cNvPr>
          <p:cNvSpPr/>
          <p:nvPr/>
        </p:nvSpPr>
        <p:spPr>
          <a:xfrm>
            <a:off x="6397624" y="734217"/>
            <a:ext cx="384968" cy="345281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D4C1CF-7E41-983E-FFEE-4963DD896AFD}"/>
              </a:ext>
            </a:extLst>
          </p:cNvPr>
          <p:cNvSpPr/>
          <p:nvPr/>
        </p:nvSpPr>
        <p:spPr>
          <a:xfrm>
            <a:off x="6742904" y="694530"/>
            <a:ext cx="384968" cy="345281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BA238E7-08C1-1F2C-5338-53AE854D90EF}"/>
              </a:ext>
            </a:extLst>
          </p:cNvPr>
          <p:cNvSpPr/>
          <p:nvPr/>
        </p:nvSpPr>
        <p:spPr>
          <a:xfrm>
            <a:off x="7104061" y="666748"/>
            <a:ext cx="384968" cy="345281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4099E5-CC96-DFCD-E0E5-8C0E9FAD6934}"/>
              </a:ext>
            </a:extLst>
          </p:cNvPr>
          <p:cNvSpPr/>
          <p:nvPr/>
        </p:nvSpPr>
        <p:spPr>
          <a:xfrm>
            <a:off x="7393780" y="789780"/>
            <a:ext cx="384968" cy="345281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DF265520-540A-3408-FDB0-39B25458F249}"/>
              </a:ext>
            </a:extLst>
          </p:cNvPr>
          <p:cNvSpPr/>
          <p:nvPr/>
        </p:nvSpPr>
        <p:spPr>
          <a:xfrm>
            <a:off x="5341937" y="-690563"/>
            <a:ext cx="2730500" cy="123825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BD0427-386C-992B-28FC-C9CC69923911}"/>
              </a:ext>
            </a:extLst>
          </p:cNvPr>
          <p:cNvCxnSpPr/>
          <p:nvPr/>
        </p:nvCxnSpPr>
        <p:spPr>
          <a:xfrm>
            <a:off x="6297612" y="1054894"/>
            <a:ext cx="311150" cy="33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2E2053-B9C4-1CE5-16AB-8E757D749306}"/>
              </a:ext>
            </a:extLst>
          </p:cNvPr>
          <p:cNvCxnSpPr>
            <a:cxnSpLocks/>
          </p:cNvCxnSpPr>
          <p:nvPr/>
        </p:nvCxnSpPr>
        <p:spPr>
          <a:xfrm>
            <a:off x="6650829" y="1086643"/>
            <a:ext cx="116682" cy="26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420ECB-6342-A338-1731-82E69B6FA7CA}"/>
              </a:ext>
            </a:extLst>
          </p:cNvPr>
          <p:cNvCxnSpPr>
            <a:cxnSpLocks/>
          </p:cNvCxnSpPr>
          <p:nvPr/>
        </p:nvCxnSpPr>
        <p:spPr>
          <a:xfrm>
            <a:off x="6932609" y="1058861"/>
            <a:ext cx="17463" cy="25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8C76A6-71E8-0250-E051-56B4F2A0D73E}"/>
              </a:ext>
            </a:extLst>
          </p:cNvPr>
          <p:cNvCxnSpPr>
            <a:cxnSpLocks/>
          </p:cNvCxnSpPr>
          <p:nvPr/>
        </p:nvCxnSpPr>
        <p:spPr>
          <a:xfrm flipH="1">
            <a:off x="7144541" y="912017"/>
            <a:ext cx="133349" cy="44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443A15-2718-6C4F-17DD-716B21551AA1}"/>
              </a:ext>
            </a:extLst>
          </p:cNvPr>
          <p:cNvCxnSpPr>
            <a:cxnSpLocks/>
          </p:cNvCxnSpPr>
          <p:nvPr/>
        </p:nvCxnSpPr>
        <p:spPr>
          <a:xfrm flipH="1">
            <a:off x="7283448" y="1066798"/>
            <a:ext cx="240504" cy="35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21225C-99E7-1533-9A3E-FCD3DF19DD16}"/>
              </a:ext>
            </a:extLst>
          </p:cNvPr>
          <p:cNvCxnSpPr>
            <a:cxnSpLocks/>
          </p:cNvCxnSpPr>
          <p:nvPr/>
        </p:nvCxnSpPr>
        <p:spPr>
          <a:xfrm flipH="1">
            <a:off x="7370760" y="360360"/>
            <a:ext cx="10317" cy="30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E7743E-4A39-49BC-FBEB-90FFAA59D36F}"/>
              </a:ext>
            </a:extLst>
          </p:cNvPr>
          <p:cNvCxnSpPr>
            <a:cxnSpLocks/>
          </p:cNvCxnSpPr>
          <p:nvPr/>
        </p:nvCxnSpPr>
        <p:spPr>
          <a:xfrm flipH="1">
            <a:off x="7585071" y="189704"/>
            <a:ext cx="26192" cy="58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8F8794B-CF0B-E464-A59C-E970255391A4}"/>
              </a:ext>
            </a:extLst>
          </p:cNvPr>
          <p:cNvCxnSpPr>
            <a:cxnSpLocks/>
          </p:cNvCxnSpPr>
          <p:nvPr/>
        </p:nvCxnSpPr>
        <p:spPr>
          <a:xfrm flipH="1">
            <a:off x="6954040" y="189704"/>
            <a:ext cx="30160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3A55B89-16E1-04BD-BD39-C2AADCBBDE55}"/>
              </a:ext>
            </a:extLst>
          </p:cNvPr>
          <p:cNvCxnSpPr>
            <a:cxnSpLocks/>
          </p:cNvCxnSpPr>
          <p:nvPr/>
        </p:nvCxnSpPr>
        <p:spPr>
          <a:xfrm flipH="1">
            <a:off x="6592884" y="217485"/>
            <a:ext cx="30160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644998-98D3-5AAF-CBAB-F16F6BB0ED2C}"/>
              </a:ext>
            </a:extLst>
          </p:cNvPr>
          <p:cNvCxnSpPr>
            <a:cxnSpLocks/>
          </p:cNvCxnSpPr>
          <p:nvPr/>
        </p:nvCxnSpPr>
        <p:spPr>
          <a:xfrm flipH="1">
            <a:off x="6196009" y="360359"/>
            <a:ext cx="30160" cy="505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C03080FE-6A01-AF76-6DBE-DE0A55B7141D}"/>
              </a:ext>
            </a:extLst>
          </p:cNvPr>
          <p:cNvSpPr/>
          <p:nvPr/>
        </p:nvSpPr>
        <p:spPr>
          <a:xfrm>
            <a:off x="10517187" y="1266029"/>
            <a:ext cx="1258092" cy="3452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Crimea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FB0F954-7CF4-6920-7C99-5F2337147E74}"/>
              </a:ext>
            </a:extLst>
          </p:cNvPr>
          <p:cNvSpPr/>
          <p:nvPr/>
        </p:nvSpPr>
        <p:spPr>
          <a:xfrm>
            <a:off x="10949778" y="642936"/>
            <a:ext cx="384968" cy="345281"/>
          </a:xfrm>
          <a:prstGeom prst="ellipse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AEA906-5BDD-7E3A-A2EB-B70C3128AE58}"/>
              </a:ext>
            </a:extLst>
          </p:cNvPr>
          <p:cNvCxnSpPr>
            <a:cxnSpLocks/>
          </p:cNvCxnSpPr>
          <p:nvPr/>
        </p:nvCxnSpPr>
        <p:spPr>
          <a:xfrm>
            <a:off x="11139484" y="1007266"/>
            <a:ext cx="17463" cy="2595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259382-A224-438E-3D49-B484FA136931}"/>
              </a:ext>
            </a:extLst>
          </p:cNvPr>
          <p:cNvCxnSpPr>
            <a:cxnSpLocks/>
          </p:cNvCxnSpPr>
          <p:nvPr/>
        </p:nvCxnSpPr>
        <p:spPr>
          <a:xfrm flipH="1">
            <a:off x="11160915" y="138109"/>
            <a:ext cx="30160" cy="5056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B495C4A-A763-202A-77F1-36DE0240F95E}"/>
              </a:ext>
            </a:extLst>
          </p:cNvPr>
          <p:cNvSpPr/>
          <p:nvPr/>
        </p:nvSpPr>
        <p:spPr>
          <a:xfrm>
            <a:off x="9798842" y="-892969"/>
            <a:ext cx="2730500" cy="123825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7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C7F809-A434-4A8D-A127-1C50C2DB389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DC6F004-8F9D-4F40-8394-6C4C67F7091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A glance at Internet topology</vt:lpstr>
      <vt:lpstr>PowerPoint Presentation</vt:lpstr>
      <vt:lpstr>Monitoring</vt:lpstr>
      <vt:lpstr>Risk management</vt:lpstr>
      <vt:lpstr>Internet?</vt:lpstr>
      <vt:lpstr>Challenges</vt:lpstr>
      <vt:lpstr>Internet health report </vt:lpstr>
      <vt:lpstr>Network Dependency</vt:lpstr>
      <vt:lpstr>Network Dependency Variants</vt:lpstr>
      <vt:lpstr>Internet yellow pages</vt:lpstr>
      <vt:lpstr>IYP: demo</vt:lpstr>
      <vt:lpstr>Conclusion</vt:lpstr>
      <vt:lpstr>Internet?</vt:lpstr>
      <vt:lpstr>MONITORING (REPORT)</vt:lpstr>
      <vt:lpstr>Network delays</vt:lpstr>
      <vt:lpstr>Network congestion</vt:lpstr>
      <vt:lpstr>IHR Anomaly detectors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3</cp:revision>
  <dcterms:created xsi:type="dcterms:W3CDTF">2023-05-29T00:24:03Z</dcterms:created>
  <dcterms:modified xsi:type="dcterms:W3CDTF">2023-05-31T06:43:05Z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